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8" r:id="rId2"/>
    <p:sldId id="259" r:id="rId3"/>
    <p:sldId id="260" r:id="rId4"/>
    <p:sldId id="265"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7"/>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E5C50-1F70-AF47-AC5D-C10BE2BE4D8C}" type="datetimeFigureOut">
              <a:rPr lang="en-US" smtClean="0"/>
              <a:t>12/15/20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49A29-485D-BB4E-A112-F5674EE00808}" type="slidenum">
              <a:rPr lang="en-US" smtClean="0"/>
              <a:t>‹#›</a:t>
            </a:fld>
            <a:endParaRPr lang="en-US"/>
          </a:p>
        </p:txBody>
      </p:sp>
    </p:spTree>
    <p:extLst>
      <p:ext uri="{BB962C8B-B14F-4D97-AF65-F5344CB8AC3E}">
        <p14:creationId xmlns:p14="http://schemas.microsoft.com/office/powerpoint/2010/main" val="168238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Describe what ways honor-shame communities are different from a standard Christian setting?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Messenger: the messenger has to be credible by markers of credibility recognizable by the host community. What I mean is that not wearing jewelry or being vegetarian does not say much about my faith because those are not traits of purity that Honor-Shame people value. Honor-Shame people have a different operating system.  That which is good for us is always better than that which is good for me. So communal prayers will always be superior to private prayers. Generosity, bravery, hospitality, and modesty are ranked higher than having pure thoughts or being very studious of the Bible at home. Now, purity ranks very high, especially for women but is a purity that serves to cleanse one's social surroundings, not just a personal sense of well-being.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Message. We claim to bring Good News, but we need to ask, Good News for who? And this requires careful theologizing. The default way of doing things is dressing up the very ideas we learned back at home in our churches, a message which often goes this way... We offer salvation. Because of the death of Jesus at the cross, God paid the debt of sin, so now we are free. This way of communicating Good News is problematic on several fronts; 1) What does it mean that God paid anything? To whom did he pay? Who can make payment claims on God? It makes no sense. 2) Death of Jesus as God's means to remove sin is not a natural idea; it needs to be taught. If I say, "God is powerful, and he forgives," most people understand that without any more explanation. Yet, that is not at the same level as saying, "there is no remission of sin without blood." which requires explanation. 3) Freedom sound like anarchy, do what you want, which is the enemy of community. Who wants freedom? Selfish people, clean people want to be pure. So, we need to take time to hear what they hear instead of pushing what is good news for 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Good News is that God has sent down a path to remove shame and bestow his honor. Dishonorable people like Zacchaeus, when they came in contact with Jesus, experienced a reversal of status. God was pleased with them and had a way to deal with sin; saying yes to Jesus meant generosity towards the community, mercy, and desire to seek restoration. The obedience that comes from faith and confidence,  not shame.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Good News brings social order, which is highly valued, not just right personal standing before God.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6949A29-485D-BB4E-A112-F5674EE00808}" type="slidenum">
              <a:rPr lang="en-US" smtClean="0"/>
              <a:t>2</a:t>
            </a:fld>
            <a:endParaRPr lang="en-US"/>
          </a:p>
        </p:txBody>
      </p:sp>
    </p:spTree>
    <p:extLst>
      <p:ext uri="{BB962C8B-B14F-4D97-AF65-F5344CB8AC3E}">
        <p14:creationId xmlns:p14="http://schemas.microsoft.com/office/powerpoint/2010/main" val="179842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Now, we are taking a step forward and would like to cover how discipleship works in an honor-shame society. More precisely, how a person's faith develops, how their worldview changes. Gaby, how would you state the purpose of this series?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Discipleship is about yeast; putting the yeast of the Gospel into different types of doughs and seeing it permeate every area of life: family, finances, entertainment, food, friends, you name it.  Yeast is yeast, but if the batch of dough is for a recipe for French bread, baguette, it will look different from Indian naan bread or Greek Pita bread. You may say, well, this is very basic, but actually is not. Learning to recognize yeast in every type of bread is critical for not importing our bread recipe and encountering resistance. This series is about yeast, Gospel yeast, not which kind of bread recipe is the best. We want to clarify what is Kingdom yeast, and how we knead it into any dough. The proof that healthy yeast is at work is the quality of disciples that emerge, people whose characters are being reshaped under the divine potter's finger.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of us are working cross-culturally. How do we minister the yeast of the Kingdom? The title Faithful witness captures de intent of presenting a progressive and field tested path for discipleship that may serve as a sort of road map to navigate, culture, faith, witnessing, and living as God’s end time among the nations.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949A29-485D-BB4E-A112-F5674EE00808}" type="slidenum">
              <a:rPr lang="en-US" smtClean="0"/>
              <a:t>3</a:t>
            </a:fld>
            <a:endParaRPr lang="en-US"/>
          </a:p>
        </p:txBody>
      </p:sp>
    </p:spTree>
    <p:extLst>
      <p:ext uri="{BB962C8B-B14F-4D97-AF65-F5344CB8AC3E}">
        <p14:creationId xmlns:p14="http://schemas.microsoft.com/office/powerpoint/2010/main" val="416968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4"/>
            </a:pPr>
            <a:r>
              <a:rPr lang="en-US" sz="1200" kern="1200" dirty="0">
                <a:solidFill>
                  <a:schemeClr val="tx1"/>
                </a:solidFill>
                <a:effectLst/>
                <a:latin typeface="+mn-lt"/>
                <a:ea typeface="+mn-ea"/>
                <a:cs typeface="+mn-cs"/>
              </a:rPr>
              <a:t>Conversion and worldview change toward a biblically-shaped worldview is God's exclusive work. How can we be part of this work? — God's invitation to partner</a:t>
            </a:r>
          </a:p>
          <a:p>
            <a:pPr marL="228600" indent="-228600">
              <a:buAutoNum type="arabicPeriod" startAt="4"/>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any job description, you need to know what is expected from you and what is the role of someone else; otherwise, you may get into trouble. What is God's exclusive work, and what is he inviting us to partner with Him. Blurring these two can lead to frustration and failure. God brings growth. Think of a plant; I can put the seed on the soil, pour water, and care for the soil. I cannot make it grow. I cannot make it bear fruits. I cannot change an apple tree into a fig tree, no matter how much I pray, fast, or study the Bible. I cannot bring conviction of sin, God Spirit does, but I can point to the data, the biblical evidence. I can tell stories from the Bible or their sacred scriptures that reveal how God does not take sin lightly, or I can pray for God to convict someone. Understanding what my role is and what I God's is very liberating. We need to bring a faithful witness through our lives and Scriptures, the rest of the process belongs to God, and we can relax. </a:t>
            </a:r>
          </a:p>
          <a:p>
            <a:endParaRPr lang="en-US" dirty="0"/>
          </a:p>
        </p:txBody>
      </p:sp>
      <p:sp>
        <p:nvSpPr>
          <p:cNvPr id="4" name="Slide Number Placeholder 3"/>
          <p:cNvSpPr>
            <a:spLocks noGrp="1"/>
          </p:cNvSpPr>
          <p:nvPr>
            <p:ph type="sldNum" sz="quarter" idx="5"/>
          </p:nvPr>
        </p:nvSpPr>
        <p:spPr/>
        <p:txBody>
          <a:bodyPr/>
          <a:lstStyle/>
          <a:p>
            <a:fld id="{46949A29-485D-BB4E-A112-F5674EE00808}" type="slidenum">
              <a:rPr lang="en-US" smtClean="0"/>
              <a:t>4</a:t>
            </a:fld>
            <a:endParaRPr lang="en-US"/>
          </a:p>
        </p:txBody>
      </p:sp>
    </p:spTree>
    <p:extLst>
      <p:ext uri="{BB962C8B-B14F-4D97-AF65-F5344CB8AC3E}">
        <p14:creationId xmlns:p14="http://schemas.microsoft.com/office/powerpoint/2010/main" val="265356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Gaby, not only the cross-cultural and cross-religious discipleship that we want to teach here should be sound from a Christian perspective, but it should also have a deeply Adventist ethos. How does the model for faith development and worldview change that you will be presenting in this series have this distinctly Adventist perspective?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 critical question, and I appreciate you asking it. Adventism has its own frame for explaining about the big questions of life and the small ones too. We call that frame the Great Controversy, which has incredible explanatory power. We have a particular focus on clarifying the issues related to God's character, how he governs without the use of force, and his law, which leads to a wise life. Adventism has a particular understanding of how the final chapter of this earth history wraps up and how that affects our identity, mission, and message/ final warning.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series, we will explore how this frame calls for inviting people to be part of God's last day movement a movement that calls to stand faithful amidst "Babylon" and expose the many ways in which Satan is trying to usurp the place of God, his law and mars his character. The Sabbath stands as a test of loyalty and blessing for those who find shelter under God's offer of rest.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6949A29-485D-BB4E-A112-F5674EE00808}" type="slidenum">
              <a:rPr lang="en-US" smtClean="0"/>
              <a:t>5</a:t>
            </a:fld>
            <a:endParaRPr lang="en-US"/>
          </a:p>
        </p:txBody>
      </p:sp>
    </p:spTree>
    <p:extLst>
      <p:ext uri="{BB962C8B-B14F-4D97-AF65-F5344CB8AC3E}">
        <p14:creationId xmlns:p14="http://schemas.microsoft.com/office/powerpoint/2010/main" val="395628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	How are the episodes in this series are going to be organized? What are we to expect? We will be answering three questions. Years ago we moved to Central Asia, I had a bunch of disjointed ideas about God, church, culture, witnessing but no clue how to connect them or where to start, or how to move to the next level and so forth. I knew that God expected me to grow in faith, but how could I know if I was actually moving somewhere. You know, we Adventist read a lot, but knowledge and wisdom are not the same. So, this series was born out of my own frustration, trying to go back in time and say to myself, here you go, a sort of basic road map. So we are planning 12 session, two per stage and we will plow over actual stories, we will look at challenges and will love to hear from you what are the areas that you are struggling with, that we may see if we have resources to offer. Since this in equipping session, in some cases we will invite people who have experience in some of the areas to show you what they do, and the lessons they are learning as they go.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interact with us, help us to make this series a tool for you and others after you, send us your stories, lessons learned, questions or even those things that you disagree. I want to finish with a promise, Jesus will be with us, to the end. It is his power that brings change, and that is guaranteed, therefore lets’ join him in </a:t>
            </a:r>
            <a:r>
              <a:rPr lang="en-US" sz="1200" kern="1200" dirty="0" err="1">
                <a:solidFill>
                  <a:schemeClr val="tx1"/>
                </a:solidFill>
                <a:effectLst/>
                <a:latin typeface="+mn-lt"/>
                <a:ea typeface="+mn-ea"/>
                <a:cs typeface="+mn-cs"/>
              </a:rPr>
              <a:t>disciplemaking</a:t>
            </a:r>
            <a:r>
              <a:rPr lang="en-US" sz="1200" kern="1200" dirty="0">
                <a:solidFill>
                  <a:schemeClr val="tx1"/>
                </a:solidFill>
                <a:effectLst/>
                <a:latin typeface="+mn-lt"/>
                <a:ea typeface="+mn-ea"/>
                <a:cs typeface="+mn-cs"/>
              </a:rPr>
              <a:t> and be renewed in the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6949A29-485D-BB4E-A112-F5674EE00808}" type="slidenum">
              <a:rPr lang="en-US" smtClean="0"/>
              <a:t>6</a:t>
            </a:fld>
            <a:endParaRPr lang="en-US"/>
          </a:p>
        </p:txBody>
      </p:sp>
    </p:spTree>
    <p:extLst>
      <p:ext uri="{BB962C8B-B14F-4D97-AF65-F5344CB8AC3E}">
        <p14:creationId xmlns:p14="http://schemas.microsoft.com/office/powerpoint/2010/main" val="14031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AB1F-20E4-AE48-9B26-BEE4EB8A45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57015-ECB7-6B4B-BC20-E69DA9BE7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E3E7F-8DD6-804F-8EC8-8773672491A7}"/>
              </a:ext>
            </a:extLst>
          </p:cNvPr>
          <p:cNvSpPr>
            <a:spLocks noGrp="1"/>
          </p:cNvSpPr>
          <p:nvPr>
            <p:ph type="dt" sz="half" idx="10"/>
          </p:nvPr>
        </p:nvSpPr>
        <p:spPr/>
        <p:txBody>
          <a:bodyPr/>
          <a:lstStyle/>
          <a:p>
            <a:fld id="{90023F0A-A441-3543-8BD1-323655AD248E}" type="datetimeFigureOut">
              <a:rPr lang="en-US" smtClean="0"/>
              <a:t>12/15/20</a:t>
            </a:fld>
            <a:endParaRPr lang="en-US"/>
          </a:p>
        </p:txBody>
      </p:sp>
      <p:sp>
        <p:nvSpPr>
          <p:cNvPr id="5" name="Footer Placeholder 4">
            <a:extLst>
              <a:ext uri="{FF2B5EF4-FFF2-40B4-BE49-F238E27FC236}">
                <a16:creationId xmlns:a16="http://schemas.microsoft.com/office/drawing/2014/main" id="{207132E4-77D3-0A4F-8CE7-E491A1F99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908C4-9629-BF45-991E-CB1B189DBE70}"/>
              </a:ext>
            </a:extLst>
          </p:cNvPr>
          <p:cNvSpPr>
            <a:spLocks noGrp="1"/>
          </p:cNvSpPr>
          <p:nvPr>
            <p:ph type="sldNum" sz="quarter" idx="12"/>
          </p:nvPr>
        </p:nvSpPr>
        <p:spPr/>
        <p:txBody>
          <a:bodyPr/>
          <a:lstStyle/>
          <a:p>
            <a:fld id="{9F6D66C0-08A5-FF46-BF24-0295136460DC}" type="slidenum">
              <a:rPr lang="en-US" smtClean="0"/>
              <a:t>‹#›</a:t>
            </a:fld>
            <a:endParaRPr lang="en-US"/>
          </a:p>
        </p:txBody>
      </p:sp>
    </p:spTree>
    <p:extLst>
      <p:ext uri="{BB962C8B-B14F-4D97-AF65-F5344CB8AC3E}">
        <p14:creationId xmlns:p14="http://schemas.microsoft.com/office/powerpoint/2010/main" val="207763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3654-5667-5445-A6B1-073871BE19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2489FC-C4B3-474C-B150-C16DC40CF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B4004-EB03-8A49-9735-28EC64A349DE}"/>
              </a:ext>
            </a:extLst>
          </p:cNvPr>
          <p:cNvSpPr>
            <a:spLocks noGrp="1"/>
          </p:cNvSpPr>
          <p:nvPr>
            <p:ph type="dt" sz="half" idx="10"/>
          </p:nvPr>
        </p:nvSpPr>
        <p:spPr/>
        <p:txBody>
          <a:bodyPr/>
          <a:lstStyle/>
          <a:p>
            <a:fld id="{90023F0A-A441-3543-8BD1-323655AD248E}" type="datetimeFigureOut">
              <a:rPr lang="en-US" smtClean="0"/>
              <a:t>12/15/20</a:t>
            </a:fld>
            <a:endParaRPr lang="en-US"/>
          </a:p>
        </p:txBody>
      </p:sp>
      <p:sp>
        <p:nvSpPr>
          <p:cNvPr id="5" name="Footer Placeholder 4">
            <a:extLst>
              <a:ext uri="{FF2B5EF4-FFF2-40B4-BE49-F238E27FC236}">
                <a16:creationId xmlns:a16="http://schemas.microsoft.com/office/drawing/2014/main" id="{5EDADBBF-0016-DB43-B142-CE853622F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50191-1DA1-B345-BBF3-7D34A07B3B2B}"/>
              </a:ext>
            </a:extLst>
          </p:cNvPr>
          <p:cNvSpPr>
            <a:spLocks noGrp="1"/>
          </p:cNvSpPr>
          <p:nvPr>
            <p:ph type="sldNum" sz="quarter" idx="12"/>
          </p:nvPr>
        </p:nvSpPr>
        <p:spPr/>
        <p:txBody>
          <a:bodyPr/>
          <a:lstStyle/>
          <a:p>
            <a:fld id="{9F6D66C0-08A5-FF46-BF24-0295136460DC}" type="slidenum">
              <a:rPr lang="en-US" smtClean="0"/>
              <a:t>‹#›</a:t>
            </a:fld>
            <a:endParaRPr lang="en-US"/>
          </a:p>
        </p:txBody>
      </p:sp>
    </p:spTree>
    <p:extLst>
      <p:ext uri="{BB962C8B-B14F-4D97-AF65-F5344CB8AC3E}">
        <p14:creationId xmlns:p14="http://schemas.microsoft.com/office/powerpoint/2010/main" val="159686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4DDF20-69AB-7347-8C7D-1D38DE8A40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118912-D5D3-D547-A07E-D72A79FF8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69960-E0D5-0C4E-A416-073180B9EB6E}"/>
              </a:ext>
            </a:extLst>
          </p:cNvPr>
          <p:cNvSpPr>
            <a:spLocks noGrp="1"/>
          </p:cNvSpPr>
          <p:nvPr>
            <p:ph type="dt" sz="half" idx="10"/>
          </p:nvPr>
        </p:nvSpPr>
        <p:spPr/>
        <p:txBody>
          <a:bodyPr/>
          <a:lstStyle/>
          <a:p>
            <a:fld id="{90023F0A-A441-3543-8BD1-323655AD248E}" type="datetimeFigureOut">
              <a:rPr lang="en-US" smtClean="0"/>
              <a:t>12/15/20</a:t>
            </a:fld>
            <a:endParaRPr lang="en-US"/>
          </a:p>
        </p:txBody>
      </p:sp>
      <p:sp>
        <p:nvSpPr>
          <p:cNvPr id="5" name="Footer Placeholder 4">
            <a:extLst>
              <a:ext uri="{FF2B5EF4-FFF2-40B4-BE49-F238E27FC236}">
                <a16:creationId xmlns:a16="http://schemas.microsoft.com/office/drawing/2014/main" id="{FAB90E48-8450-5C40-94D3-41565FADD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0461A-94C3-9C4A-AA79-92C3E50AED1B}"/>
              </a:ext>
            </a:extLst>
          </p:cNvPr>
          <p:cNvSpPr>
            <a:spLocks noGrp="1"/>
          </p:cNvSpPr>
          <p:nvPr>
            <p:ph type="sldNum" sz="quarter" idx="12"/>
          </p:nvPr>
        </p:nvSpPr>
        <p:spPr/>
        <p:txBody>
          <a:bodyPr/>
          <a:lstStyle/>
          <a:p>
            <a:fld id="{9F6D66C0-08A5-FF46-BF24-0295136460DC}" type="slidenum">
              <a:rPr lang="en-US" smtClean="0"/>
              <a:t>‹#›</a:t>
            </a:fld>
            <a:endParaRPr lang="en-US"/>
          </a:p>
        </p:txBody>
      </p:sp>
    </p:spTree>
    <p:extLst>
      <p:ext uri="{BB962C8B-B14F-4D97-AF65-F5344CB8AC3E}">
        <p14:creationId xmlns:p14="http://schemas.microsoft.com/office/powerpoint/2010/main" val="170619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83F6-852E-B54C-8F97-AF81F39DF8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6147D7-2924-1F4B-B995-73556287BC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FE09A-2F0C-0A4D-B9A9-39E2C2F7AC0F}"/>
              </a:ext>
            </a:extLst>
          </p:cNvPr>
          <p:cNvSpPr>
            <a:spLocks noGrp="1"/>
          </p:cNvSpPr>
          <p:nvPr>
            <p:ph type="dt" sz="half" idx="10"/>
          </p:nvPr>
        </p:nvSpPr>
        <p:spPr/>
        <p:txBody>
          <a:bodyPr/>
          <a:lstStyle/>
          <a:p>
            <a:fld id="{90023F0A-A441-3543-8BD1-323655AD248E}" type="datetimeFigureOut">
              <a:rPr lang="en-US" smtClean="0"/>
              <a:t>12/15/20</a:t>
            </a:fld>
            <a:endParaRPr lang="en-US"/>
          </a:p>
        </p:txBody>
      </p:sp>
      <p:sp>
        <p:nvSpPr>
          <p:cNvPr id="5" name="Footer Placeholder 4">
            <a:extLst>
              <a:ext uri="{FF2B5EF4-FFF2-40B4-BE49-F238E27FC236}">
                <a16:creationId xmlns:a16="http://schemas.microsoft.com/office/drawing/2014/main" id="{6495B854-C01A-C74E-B1CB-27CAB6D14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DF740-9A2D-1E42-8F04-44A257D97DE6}"/>
              </a:ext>
            </a:extLst>
          </p:cNvPr>
          <p:cNvSpPr>
            <a:spLocks noGrp="1"/>
          </p:cNvSpPr>
          <p:nvPr>
            <p:ph type="sldNum" sz="quarter" idx="12"/>
          </p:nvPr>
        </p:nvSpPr>
        <p:spPr/>
        <p:txBody>
          <a:bodyPr/>
          <a:lstStyle/>
          <a:p>
            <a:fld id="{9F6D66C0-08A5-FF46-BF24-0295136460DC}" type="slidenum">
              <a:rPr lang="en-US" smtClean="0"/>
              <a:t>‹#›</a:t>
            </a:fld>
            <a:endParaRPr lang="en-US"/>
          </a:p>
        </p:txBody>
      </p:sp>
    </p:spTree>
    <p:extLst>
      <p:ext uri="{BB962C8B-B14F-4D97-AF65-F5344CB8AC3E}">
        <p14:creationId xmlns:p14="http://schemas.microsoft.com/office/powerpoint/2010/main" val="283592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7F5D-C43D-324B-84A6-B9BA192743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2AD320-8EB2-D749-93F5-72673C7D8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D75868-3192-324B-83FB-2E792EAD3F4C}"/>
              </a:ext>
            </a:extLst>
          </p:cNvPr>
          <p:cNvSpPr>
            <a:spLocks noGrp="1"/>
          </p:cNvSpPr>
          <p:nvPr>
            <p:ph type="dt" sz="half" idx="10"/>
          </p:nvPr>
        </p:nvSpPr>
        <p:spPr/>
        <p:txBody>
          <a:bodyPr/>
          <a:lstStyle/>
          <a:p>
            <a:fld id="{90023F0A-A441-3543-8BD1-323655AD248E}" type="datetimeFigureOut">
              <a:rPr lang="en-US" smtClean="0"/>
              <a:t>12/15/20</a:t>
            </a:fld>
            <a:endParaRPr lang="en-US"/>
          </a:p>
        </p:txBody>
      </p:sp>
      <p:sp>
        <p:nvSpPr>
          <p:cNvPr id="5" name="Footer Placeholder 4">
            <a:extLst>
              <a:ext uri="{FF2B5EF4-FFF2-40B4-BE49-F238E27FC236}">
                <a16:creationId xmlns:a16="http://schemas.microsoft.com/office/drawing/2014/main" id="{25068EE3-8A8C-4741-A8AF-AF51858C6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29C35-D950-754E-AA27-9AEBA302A82E}"/>
              </a:ext>
            </a:extLst>
          </p:cNvPr>
          <p:cNvSpPr>
            <a:spLocks noGrp="1"/>
          </p:cNvSpPr>
          <p:nvPr>
            <p:ph type="sldNum" sz="quarter" idx="12"/>
          </p:nvPr>
        </p:nvSpPr>
        <p:spPr/>
        <p:txBody>
          <a:bodyPr/>
          <a:lstStyle/>
          <a:p>
            <a:fld id="{9F6D66C0-08A5-FF46-BF24-0295136460DC}" type="slidenum">
              <a:rPr lang="en-US" smtClean="0"/>
              <a:t>‹#›</a:t>
            </a:fld>
            <a:endParaRPr lang="en-US"/>
          </a:p>
        </p:txBody>
      </p:sp>
    </p:spTree>
    <p:extLst>
      <p:ext uri="{BB962C8B-B14F-4D97-AF65-F5344CB8AC3E}">
        <p14:creationId xmlns:p14="http://schemas.microsoft.com/office/powerpoint/2010/main" val="380367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C38E-687B-BB4B-BC1A-66065E38BF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B9FF0-B585-2045-A99F-B9E3CAA6C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F1BA50-9BFA-7F49-80B3-22D031AFC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72098E-0B00-7E45-8E4D-C477FB994EE9}"/>
              </a:ext>
            </a:extLst>
          </p:cNvPr>
          <p:cNvSpPr>
            <a:spLocks noGrp="1"/>
          </p:cNvSpPr>
          <p:nvPr>
            <p:ph type="dt" sz="half" idx="10"/>
          </p:nvPr>
        </p:nvSpPr>
        <p:spPr/>
        <p:txBody>
          <a:bodyPr/>
          <a:lstStyle/>
          <a:p>
            <a:fld id="{90023F0A-A441-3543-8BD1-323655AD248E}" type="datetimeFigureOut">
              <a:rPr lang="en-US" smtClean="0"/>
              <a:t>12/15/20</a:t>
            </a:fld>
            <a:endParaRPr lang="en-US"/>
          </a:p>
        </p:txBody>
      </p:sp>
      <p:sp>
        <p:nvSpPr>
          <p:cNvPr id="6" name="Footer Placeholder 5">
            <a:extLst>
              <a:ext uri="{FF2B5EF4-FFF2-40B4-BE49-F238E27FC236}">
                <a16:creationId xmlns:a16="http://schemas.microsoft.com/office/drawing/2014/main" id="{F6CCBBA7-1C07-BF4F-934B-7E29AB010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3C429-A225-0D4E-989F-A5778561D7C6}"/>
              </a:ext>
            </a:extLst>
          </p:cNvPr>
          <p:cNvSpPr>
            <a:spLocks noGrp="1"/>
          </p:cNvSpPr>
          <p:nvPr>
            <p:ph type="sldNum" sz="quarter" idx="12"/>
          </p:nvPr>
        </p:nvSpPr>
        <p:spPr/>
        <p:txBody>
          <a:bodyPr/>
          <a:lstStyle/>
          <a:p>
            <a:fld id="{9F6D66C0-08A5-FF46-BF24-0295136460DC}" type="slidenum">
              <a:rPr lang="en-US" smtClean="0"/>
              <a:t>‹#›</a:t>
            </a:fld>
            <a:endParaRPr lang="en-US"/>
          </a:p>
        </p:txBody>
      </p:sp>
    </p:spTree>
    <p:extLst>
      <p:ext uri="{BB962C8B-B14F-4D97-AF65-F5344CB8AC3E}">
        <p14:creationId xmlns:p14="http://schemas.microsoft.com/office/powerpoint/2010/main" val="166502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F5F0-97C4-E348-84EB-44D0106DD4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DBB47-1C3B-D14B-BC75-174054F85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B36442-B7D4-4842-8BBC-CC1EB89ADF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73D5E2-8EC8-7C4F-9981-D1DE2437E7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B9D972-EA05-754B-9D13-9B12250867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A08774-F2CA-A847-81FB-D0A5F794D965}"/>
              </a:ext>
            </a:extLst>
          </p:cNvPr>
          <p:cNvSpPr>
            <a:spLocks noGrp="1"/>
          </p:cNvSpPr>
          <p:nvPr>
            <p:ph type="dt" sz="half" idx="10"/>
          </p:nvPr>
        </p:nvSpPr>
        <p:spPr/>
        <p:txBody>
          <a:bodyPr/>
          <a:lstStyle/>
          <a:p>
            <a:fld id="{90023F0A-A441-3543-8BD1-323655AD248E}" type="datetimeFigureOut">
              <a:rPr lang="en-US" smtClean="0"/>
              <a:t>12/15/20</a:t>
            </a:fld>
            <a:endParaRPr lang="en-US"/>
          </a:p>
        </p:txBody>
      </p:sp>
      <p:sp>
        <p:nvSpPr>
          <p:cNvPr id="8" name="Footer Placeholder 7">
            <a:extLst>
              <a:ext uri="{FF2B5EF4-FFF2-40B4-BE49-F238E27FC236}">
                <a16:creationId xmlns:a16="http://schemas.microsoft.com/office/drawing/2014/main" id="{BE3C78B2-B9DD-404B-9ACF-8637C4069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2962EC-9501-594B-B8AF-9CE2BFBE051F}"/>
              </a:ext>
            </a:extLst>
          </p:cNvPr>
          <p:cNvSpPr>
            <a:spLocks noGrp="1"/>
          </p:cNvSpPr>
          <p:nvPr>
            <p:ph type="sldNum" sz="quarter" idx="12"/>
          </p:nvPr>
        </p:nvSpPr>
        <p:spPr/>
        <p:txBody>
          <a:bodyPr/>
          <a:lstStyle/>
          <a:p>
            <a:fld id="{9F6D66C0-08A5-FF46-BF24-0295136460DC}" type="slidenum">
              <a:rPr lang="en-US" smtClean="0"/>
              <a:t>‹#›</a:t>
            </a:fld>
            <a:endParaRPr lang="en-US"/>
          </a:p>
        </p:txBody>
      </p:sp>
    </p:spTree>
    <p:extLst>
      <p:ext uri="{BB962C8B-B14F-4D97-AF65-F5344CB8AC3E}">
        <p14:creationId xmlns:p14="http://schemas.microsoft.com/office/powerpoint/2010/main" val="307161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9525-34F5-C04C-8BE0-DA8C0C5F98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92BE37-772D-784C-95E5-4584441006EB}"/>
              </a:ext>
            </a:extLst>
          </p:cNvPr>
          <p:cNvSpPr>
            <a:spLocks noGrp="1"/>
          </p:cNvSpPr>
          <p:nvPr>
            <p:ph type="dt" sz="half" idx="10"/>
          </p:nvPr>
        </p:nvSpPr>
        <p:spPr/>
        <p:txBody>
          <a:bodyPr/>
          <a:lstStyle/>
          <a:p>
            <a:fld id="{90023F0A-A441-3543-8BD1-323655AD248E}" type="datetimeFigureOut">
              <a:rPr lang="en-US" smtClean="0"/>
              <a:t>12/15/20</a:t>
            </a:fld>
            <a:endParaRPr lang="en-US"/>
          </a:p>
        </p:txBody>
      </p:sp>
      <p:sp>
        <p:nvSpPr>
          <p:cNvPr id="4" name="Footer Placeholder 3">
            <a:extLst>
              <a:ext uri="{FF2B5EF4-FFF2-40B4-BE49-F238E27FC236}">
                <a16:creationId xmlns:a16="http://schemas.microsoft.com/office/drawing/2014/main" id="{A6889362-6F30-5A46-8162-E27E8E270D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17D21F-7948-5848-84AC-DD5813E25034}"/>
              </a:ext>
            </a:extLst>
          </p:cNvPr>
          <p:cNvSpPr>
            <a:spLocks noGrp="1"/>
          </p:cNvSpPr>
          <p:nvPr>
            <p:ph type="sldNum" sz="quarter" idx="12"/>
          </p:nvPr>
        </p:nvSpPr>
        <p:spPr/>
        <p:txBody>
          <a:bodyPr/>
          <a:lstStyle/>
          <a:p>
            <a:fld id="{9F6D66C0-08A5-FF46-BF24-0295136460DC}" type="slidenum">
              <a:rPr lang="en-US" smtClean="0"/>
              <a:t>‹#›</a:t>
            </a:fld>
            <a:endParaRPr lang="en-US"/>
          </a:p>
        </p:txBody>
      </p:sp>
    </p:spTree>
    <p:extLst>
      <p:ext uri="{BB962C8B-B14F-4D97-AF65-F5344CB8AC3E}">
        <p14:creationId xmlns:p14="http://schemas.microsoft.com/office/powerpoint/2010/main" val="235744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0E11FC-6D6B-8F48-AB7A-5FD9167D5EE1}"/>
              </a:ext>
            </a:extLst>
          </p:cNvPr>
          <p:cNvSpPr>
            <a:spLocks noGrp="1"/>
          </p:cNvSpPr>
          <p:nvPr>
            <p:ph type="dt" sz="half" idx="10"/>
          </p:nvPr>
        </p:nvSpPr>
        <p:spPr/>
        <p:txBody>
          <a:bodyPr/>
          <a:lstStyle/>
          <a:p>
            <a:fld id="{90023F0A-A441-3543-8BD1-323655AD248E}" type="datetimeFigureOut">
              <a:rPr lang="en-US" smtClean="0"/>
              <a:t>12/15/20</a:t>
            </a:fld>
            <a:endParaRPr lang="en-US"/>
          </a:p>
        </p:txBody>
      </p:sp>
      <p:sp>
        <p:nvSpPr>
          <p:cNvPr id="3" name="Footer Placeholder 2">
            <a:extLst>
              <a:ext uri="{FF2B5EF4-FFF2-40B4-BE49-F238E27FC236}">
                <a16:creationId xmlns:a16="http://schemas.microsoft.com/office/drawing/2014/main" id="{9F4D2A86-399E-5748-A475-5202A36CC9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F233F8-2C17-0A4F-B7E5-1F485CD290F5}"/>
              </a:ext>
            </a:extLst>
          </p:cNvPr>
          <p:cNvSpPr>
            <a:spLocks noGrp="1"/>
          </p:cNvSpPr>
          <p:nvPr>
            <p:ph type="sldNum" sz="quarter" idx="12"/>
          </p:nvPr>
        </p:nvSpPr>
        <p:spPr/>
        <p:txBody>
          <a:bodyPr/>
          <a:lstStyle/>
          <a:p>
            <a:fld id="{9F6D66C0-08A5-FF46-BF24-0295136460DC}" type="slidenum">
              <a:rPr lang="en-US" smtClean="0"/>
              <a:t>‹#›</a:t>
            </a:fld>
            <a:endParaRPr lang="en-US"/>
          </a:p>
        </p:txBody>
      </p:sp>
    </p:spTree>
    <p:extLst>
      <p:ext uri="{BB962C8B-B14F-4D97-AF65-F5344CB8AC3E}">
        <p14:creationId xmlns:p14="http://schemas.microsoft.com/office/powerpoint/2010/main" val="634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E4D3-9AB8-FF4B-9071-114F8211C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947A74-92F5-4349-8DAB-A8D35E44C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F1D3F0-23E8-F94A-846B-986BAE09E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F0530-8630-524C-9383-3C5CF199C441}"/>
              </a:ext>
            </a:extLst>
          </p:cNvPr>
          <p:cNvSpPr>
            <a:spLocks noGrp="1"/>
          </p:cNvSpPr>
          <p:nvPr>
            <p:ph type="dt" sz="half" idx="10"/>
          </p:nvPr>
        </p:nvSpPr>
        <p:spPr/>
        <p:txBody>
          <a:bodyPr/>
          <a:lstStyle/>
          <a:p>
            <a:fld id="{90023F0A-A441-3543-8BD1-323655AD248E}" type="datetimeFigureOut">
              <a:rPr lang="en-US" smtClean="0"/>
              <a:t>12/15/20</a:t>
            </a:fld>
            <a:endParaRPr lang="en-US"/>
          </a:p>
        </p:txBody>
      </p:sp>
      <p:sp>
        <p:nvSpPr>
          <p:cNvPr id="6" name="Footer Placeholder 5">
            <a:extLst>
              <a:ext uri="{FF2B5EF4-FFF2-40B4-BE49-F238E27FC236}">
                <a16:creationId xmlns:a16="http://schemas.microsoft.com/office/drawing/2014/main" id="{5B606732-D82A-2E4E-9B92-D42362C10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48DB7-4794-0F49-90BF-4590A4A9E981}"/>
              </a:ext>
            </a:extLst>
          </p:cNvPr>
          <p:cNvSpPr>
            <a:spLocks noGrp="1"/>
          </p:cNvSpPr>
          <p:nvPr>
            <p:ph type="sldNum" sz="quarter" idx="12"/>
          </p:nvPr>
        </p:nvSpPr>
        <p:spPr/>
        <p:txBody>
          <a:bodyPr/>
          <a:lstStyle/>
          <a:p>
            <a:fld id="{9F6D66C0-08A5-FF46-BF24-0295136460DC}" type="slidenum">
              <a:rPr lang="en-US" smtClean="0"/>
              <a:t>‹#›</a:t>
            </a:fld>
            <a:endParaRPr lang="en-US"/>
          </a:p>
        </p:txBody>
      </p:sp>
    </p:spTree>
    <p:extLst>
      <p:ext uri="{BB962C8B-B14F-4D97-AF65-F5344CB8AC3E}">
        <p14:creationId xmlns:p14="http://schemas.microsoft.com/office/powerpoint/2010/main" val="282324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49376-0582-824A-B7EE-5B335DFFE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FBC39-5DCA-774D-A417-4F4E0940DD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29560E-C318-264E-A987-0016718AE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2A149-18FD-6247-8E6D-63B04F320ECE}"/>
              </a:ext>
            </a:extLst>
          </p:cNvPr>
          <p:cNvSpPr>
            <a:spLocks noGrp="1"/>
          </p:cNvSpPr>
          <p:nvPr>
            <p:ph type="dt" sz="half" idx="10"/>
          </p:nvPr>
        </p:nvSpPr>
        <p:spPr/>
        <p:txBody>
          <a:bodyPr/>
          <a:lstStyle/>
          <a:p>
            <a:fld id="{90023F0A-A441-3543-8BD1-323655AD248E}" type="datetimeFigureOut">
              <a:rPr lang="en-US" smtClean="0"/>
              <a:t>12/15/20</a:t>
            </a:fld>
            <a:endParaRPr lang="en-US"/>
          </a:p>
        </p:txBody>
      </p:sp>
      <p:sp>
        <p:nvSpPr>
          <p:cNvPr id="6" name="Footer Placeholder 5">
            <a:extLst>
              <a:ext uri="{FF2B5EF4-FFF2-40B4-BE49-F238E27FC236}">
                <a16:creationId xmlns:a16="http://schemas.microsoft.com/office/drawing/2014/main" id="{99419580-0E4C-3048-BD88-9401547750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06DB5E-8679-D140-B00D-6C8A9DD1DC4C}"/>
              </a:ext>
            </a:extLst>
          </p:cNvPr>
          <p:cNvSpPr>
            <a:spLocks noGrp="1"/>
          </p:cNvSpPr>
          <p:nvPr>
            <p:ph type="sldNum" sz="quarter" idx="12"/>
          </p:nvPr>
        </p:nvSpPr>
        <p:spPr/>
        <p:txBody>
          <a:bodyPr/>
          <a:lstStyle/>
          <a:p>
            <a:fld id="{9F6D66C0-08A5-FF46-BF24-0295136460DC}" type="slidenum">
              <a:rPr lang="en-US" smtClean="0"/>
              <a:t>‹#›</a:t>
            </a:fld>
            <a:endParaRPr lang="en-US"/>
          </a:p>
        </p:txBody>
      </p:sp>
    </p:spTree>
    <p:extLst>
      <p:ext uri="{BB962C8B-B14F-4D97-AF65-F5344CB8AC3E}">
        <p14:creationId xmlns:p14="http://schemas.microsoft.com/office/powerpoint/2010/main" val="364632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3A1F82-83E8-E54D-B050-CCE71E9CE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D13AE-8D2E-B64E-BFF7-D47BE8EC9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A4F56-6BD3-B449-A53B-3D47ED4B2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23F0A-A441-3543-8BD1-323655AD248E}" type="datetimeFigureOut">
              <a:rPr lang="en-US" smtClean="0"/>
              <a:t>12/15/20</a:t>
            </a:fld>
            <a:endParaRPr lang="en-US"/>
          </a:p>
        </p:txBody>
      </p:sp>
      <p:sp>
        <p:nvSpPr>
          <p:cNvPr id="5" name="Footer Placeholder 4">
            <a:extLst>
              <a:ext uri="{FF2B5EF4-FFF2-40B4-BE49-F238E27FC236}">
                <a16:creationId xmlns:a16="http://schemas.microsoft.com/office/drawing/2014/main" id="{86E16AAB-FF27-E34D-BF6F-598926068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5DCAEB-D403-3A4F-95C0-C3AC0AA44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D66C0-08A5-FF46-BF24-0295136460DC}" type="slidenum">
              <a:rPr lang="en-US" smtClean="0"/>
              <a:t>‹#›</a:t>
            </a:fld>
            <a:endParaRPr lang="en-US"/>
          </a:p>
        </p:txBody>
      </p:sp>
    </p:spTree>
    <p:extLst>
      <p:ext uri="{BB962C8B-B14F-4D97-AF65-F5344CB8AC3E}">
        <p14:creationId xmlns:p14="http://schemas.microsoft.com/office/powerpoint/2010/main" val="2864655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id="{A81B91AF-1166-4479-B135-FA7F9CBD941D}"/>
              </a:ext>
            </a:extLst>
          </p:cNvPr>
          <p:cNvPicPr>
            <a:picLocks noChangeAspect="1"/>
          </p:cNvPicPr>
          <p:nvPr/>
        </p:nvPicPr>
        <p:blipFill rotWithShape="1">
          <a:blip r:embed="rId2"/>
          <a:srcRect t="11736" b="7037"/>
          <a:stretch/>
        </p:blipFill>
        <p:spPr>
          <a:xfrm>
            <a:off x="20" y="-1"/>
            <a:ext cx="12191980" cy="6857571"/>
          </a:xfrm>
          <a:prstGeom prst="rect">
            <a:avLst/>
          </a:prstGeom>
        </p:spPr>
      </p:pic>
      <p:sp>
        <p:nvSpPr>
          <p:cNvPr id="2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FE9F8F9-87AC-354D-9DD1-895F2C79E25D}"/>
              </a:ext>
            </a:extLst>
          </p:cNvPr>
          <p:cNvSpPr>
            <a:spLocks noGrp="1"/>
          </p:cNvSpPr>
          <p:nvPr>
            <p:ph type="ctrTitle"/>
          </p:nvPr>
        </p:nvSpPr>
        <p:spPr>
          <a:xfrm>
            <a:off x="8022021" y="3231931"/>
            <a:ext cx="3852041" cy="1834056"/>
          </a:xfrm>
        </p:spPr>
        <p:txBody>
          <a:bodyPr>
            <a:normAutofit/>
          </a:bodyPr>
          <a:lstStyle/>
          <a:p>
            <a:r>
              <a:rPr lang="en-US" sz="4000" dirty="0"/>
              <a:t>Faithful Witness </a:t>
            </a:r>
          </a:p>
        </p:txBody>
      </p:sp>
      <p:sp>
        <p:nvSpPr>
          <p:cNvPr id="3" name="Subtitle 2">
            <a:extLst>
              <a:ext uri="{FF2B5EF4-FFF2-40B4-BE49-F238E27FC236}">
                <a16:creationId xmlns:a16="http://schemas.microsoft.com/office/drawing/2014/main" id="{1DE7EDAC-38EC-CB43-B7AC-3C4780E53283}"/>
              </a:ext>
            </a:extLst>
          </p:cNvPr>
          <p:cNvSpPr>
            <a:spLocks noGrp="1"/>
          </p:cNvSpPr>
          <p:nvPr>
            <p:ph type="subTitle" idx="1"/>
          </p:nvPr>
        </p:nvSpPr>
        <p:spPr>
          <a:xfrm>
            <a:off x="7782910" y="5242675"/>
            <a:ext cx="4330262" cy="683284"/>
          </a:xfrm>
        </p:spPr>
        <p:txBody>
          <a:bodyPr>
            <a:noAutofit/>
          </a:bodyPr>
          <a:lstStyle/>
          <a:p>
            <a:r>
              <a:rPr lang="en-US" sz="2000" dirty="0"/>
              <a:t>Podcast Series</a:t>
            </a:r>
          </a:p>
          <a:p>
            <a:r>
              <a:rPr lang="en-US" sz="2000" dirty="0"/>
              <a:t>2020 </a:t>
            </a:r>
          </a:p>
        </p:txBody>
      </p:sp>
      <p:cxnSp>
        <p:nvCxnSpPr>
          <p:cNvPr id="25" name="Straight Connector 2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15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72">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05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MuslimSG | Concept of Human Dignity in Islam">
            <a:extLst>
              <a:ext uri="{FF2B5EF4-FFF2-40B4-BE49-F238E27FC236}">
                <a16:creationId xmlns:a16="http://schemas.microsoft.com/office/drawing/2014/main" id="{999C58F5-972D-C644-9084-B1D1BFA5C2F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197600" y="635000"/>
            <a:ext cx="5219700" cy="3429000"/>
          </a:xfrm>
          <a:prstGeom prst="rect">
            <a:avLst/>
          </a:pr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AB33F02-89F3-8641-878E-B08FFD7217AE}"/>
              </a:ext>
            </a:extLst>
          </p:cNvPr>
          <p:cNvSpPr>
            <a:spLocks noGrp="1"/>
          </p:cNvSpPr>
          <p:nvPr>
            <p:ph type="body" idx="4294967295"/>
          </p:nvPr>
        </p:nvSpPr>
        <p:spPr>
          <a:xfrm>
            <a:off x="6197600" y="3644900"/>
            <a:ext cx="5219700" cy="406400"/>
          </a:xfrm>
          <a:solidFill>
            <a:srgbClr val="000000">
              <a:alpha val="50000"/>
            </a:srgbClr>
          </a:solidFill>
          <a:ln>
            <a:noFill/>
          </a:ln>
        </p:spPr>
        <p:txBody>
          <a:bodyPr wrap="square" anchor="ctr">
            <a:noAutofit/>
          </a:bodyPr>
          <a:lstStyle/>
          <a:p>
            <a:pPr algn="ctr"/>
            <a:r>
              <a:rPr lang="en-US" sz="1300" dirty="0">
                <a:solidFill>
                  <a:srgbClr val="FFFFFF"/>
                </a:solidFill>
              </a:rPr>
              <a:t>Messenger</a:t>
            </a:r>
          </a:p>
        </p:txBody>
      </p:sp>
      <p:pic>
        <p:nvPicPr>
          <p:cNvPr id="10" name="Picture 2" descr="Tired of The Coronavirus? Here Are 10 Good News Stories You Need Right Now">
            <a:extLst>
              <a:ext uri="{FF2B5EF4-FFF2-40B4-BE49-F238E27FC236}">
                <a16:creationId xmlns:a16="http://schemas.microsoft.com/office/drawing/2014/main" id="{DF30DE06-292D-904D-BC7E-97E7C004677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6197600" y="4127500"/>
            <a:ext cx="5219700" cy="2070100"/>
          </a:xfrm>
          <a:prstGeom prst="rect">
            <a:avLst/>
          </a:prstGeom>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8C7C86D2-425F-AE42-89C9-055E255117E6}"/>
              </a:ext>
            </a:extLst>
          </p:cNvPr>
          <p:cNvSpPr>
            <a:spLocks noGrp="1"/>
          </p:cNvSpPr>
          <p:nvPr>
            <p:ph type="body" sz="quarter" idx="4294967295"/>
          </p:nvPr>
        </p:nvSpPr>
        <p:spPr>
          <a:xfrm>
            <a:off x="6197600" y="5791200"/>
            <a:ext cx="5219700" cy="406400"/>
          </a:xfrm>
          <a:solidFill>
            <a:srgbClr val="000000">
              <a:alpha val="50000"/>
            </a:srgbClr>
          </a:solidFill>
          <a:ln>
            <a:noFill/>
          </a:ln>
        </p:spPr>
        <p:txBody>
          <a:bodyPr wrap="square" anchor="ctr">
            <a:noAutofit/>
          </a:bodyPr>
          <a:lstStyle/>
          <a:p>
            <a:pPr algn="ctr"/>
            <a:r>
              <a:rPr lang="en-US" sz="1300">
                <a:solidFill>
                  <a:srgbClr val="FFFFFF"/>
                </a:solidFill>
              </a:rPr>
              <a:t>Message</a:t>
            </a:r>
          </a:p>
        </p:txBody>
      </p:sp>
      <p:sp>
        <p:nvSpPr>
          <p:cNvPr id="2" name="Title 1">
            <a:extLst>
              <a:ext uri="{FF2B5EF4-FFF2-40B4-BE49-F238E27FC236}">
                <a16:creationId xmlns:a16="http://schemas.microsoft.com/office/drawing/2014/main" id="{87607850-6A31-894C-AA7B-45D845CE9DAA}"/>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dirty="0">
                <a:solidFill>
                  <a:srgbClr val="FFFFFF"/>
                </a:solidFill>
                <a:latin typeface="+mj-lt"/>
                <a:ea typeface="+mj-ea"/>
                <a:cs typeface="+mj-cs"/>
              </a:rPr>
              <a:t>Zooming in: </a:t>
            </a:r>
            <a:r>
              <a:rPr lang="en-US" b="1" kern="1200" dirty="0">
                <a:solidFill>
                  <a:srgbClr val="FFFFFF"/>
                </a:solidFill>
                <a:latin typeface="+mj-lt"/>
                <a:ea typeface="+mj-ea"/>
                <a:cs typeface="+mj-cs"/>
              </a:rPr>
              <a:t>Messenger</a:t>
            </a:r>
            <a:br>
              <a:rPr lang="en-US" kern="1200" dirty="0">
                <a:solidFill>
                  <a:srgbClr val="FFFFFF"/>
                </a:solidFill>
                <a:latin typeface="+mj-lt"/>
                <a:ea typeface="+mj-ea"/>
                <a:cs typeface="+mj-cs"/>
              </a:rPr>
            </a:br>
            <a:br>
              <a:rPr lang="en-US" kern="1200" dirty="0">
                <a:solidFill>
                  <a:srgbClr val="FFFFFF"/>
                </a:solidFill>
                <a:latin typeface="+mj-lt"/>
                <a:ea typeface="+mj-ea"/>
                <a:cs typeface="+mj-cs"/>
              </a:rPr>
            </a:br>
            <a:r>
              <a:rPr lang="en-US" kern="1200" dirty="0">
                <a:solidFill>
                  <a:srgbClr val="FFFFFF"/>
                </a:solidFill>
                <a:latin typeface="+mj-lt"/>
                <a:ea typeface="+mj-ea"/>
                <a:cs typeface="+mj-cs"/>
              </a:rPr>
              <a:t> Zooming out:</a:t>
            </a:r>
            <a:br>
              <a:rPr lang="en-US" kern="1200" dirty="0">
                <a:solidFill>
                  <a:srgbClr val="FFFFFF"/>
                </a:solidFill>
                <a:latin typeface="+mj-lt"/>
                <a:ea typeface="+mj-ea"/>
                <a:cs typeface="+mj-cs"/>
              </a:rPr>
            </a:br>
            <a:r>
              <a:rPr lang="en-US" b="1" kern="1200" dirty="0">
                <a:solidFill>
                  <a:srgbClr val="FFFFFF"/>
                </a:solidFill>
                <a:latin typeface="+mj-lt"/>
                <a:ea typeface="+mj-ea"/>
                <a:cs typeface="+mj-cs"/>
              </a:rPr>
              <a:t>Message</a:t>
            </a:r>
          </a:p>
        </p:txBody>
      </p:sp>
    </p:spTree>
    <p:extLst>
      <p:ext uri="{BB962C8B-B14F-4D97-AF65-F5344CB8AC3E}">
        <p14:creationId xmlns:p14="http://schemas.microsoft.com/office/powerpoint/2010/main" val="4731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EEE19-EFA1-D840-80AA-F5038980E0E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t>Purpose of </a:t>
            </a:r>
            <a:br>
              <a:rPr lang="en-US" sz="4200" dirty="0"/>
            </a:br>
            <a:r>
              <a:rPr lang="en-US" sz="4200" dirty="0">
                <a:solidFill>
                  <a:srgbClr val="00B050"/>
                </a:solidFill>
              </a:rPr>
              <a:t>Faithful Witness</a:t>
            </a:r>
            <a:r>
              <a:rPr lang="en-US" sz="4200" dirty="0"/>
              <a:t> Series</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DAE2A6-3458-E243-B227-10E0A780D828}"/>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200" dirty="0"/>
              <a:t>HOW? </a:t>
            </a:r>
          </a:p>
          <a:p>
            <a:pPr>
              <a:lnSpc>
                <a:spcPct val="90000"/>
              </a:lnSpc>
              <a:spcAft>
                <a:spcPts val="600"/>
              </a:spcAft>
            </a:pPr>
            <a:r>
              <a:rPr lang="en-US" sz="2200" dirty="0"/>
              <a:t>Road Map for navigating … </a:t>
            </a:r>
          </a:p>
          <a:p>
            <a:pPr marL="285750" indent="-228600">
              <a:lnSpc>
                <a:spcPct val="90000"/>
              </a:lnSpc>
              <a:spcAft>
                <a:spcPts val="600"/>
              </a:spcAft>
              <a:buFont typeface="Arial" panose="020B0604020202020204" pitchFamily="34" charset="0"/>
              <a:buChar char="•"/>
            </a:pPr>
            <a:r>
              <a:rPr lang="en-US" sz="2200" dirty="0"/>
              <a:t>	culture, </a:t>
            </a:r>
          </a:p>
          <a:p>
            <a:pPr marL="285750" indent="-228600">
              <a:lnSpc>
                <a:spcPct val="90000"/>
              </a:lnSpc>
              <a:spcAft>
                <a:spcPts val="600"/>
              </a:spcAft>
              <a:buFont typeface="Arial" panose="020B0604020202020204" pitchFamily="34" charset="0"/>
              <a:buChar char="•"/>
            </a:pPr>
            <a:r>
              <a:rPr lang="en-US" sz="2200" dirty="0"/>
              <a:t>	faith in God, 	</a:t>
            </a:r>
          </a:p>
          <a:p>
            <a:pPr marL="285750" indent="-228600">
              <a:lnSpc>
                <a:spcPct val="90000"/>
              </a:lnSpc>
              <a:spcAft>
                <a:spcPts val="600"/>
              </a:spcAft>
              <a:buFont typeface="Arial" panose="020B0604020202020204" pitchFamily="34" charset="0"/>
              <a:buChar char="•"/>
            </a:pPr>
            <a:r>
              <a:rPr lang="en-US" sz="2200" dirty="0"/>
              <a:t>	witnessing, 	</a:t>
            </a:r>
          </a:p>
          <a:p>
            <a:pPr marL="285750" indent="-228600">
              <a:lnSpc>
                <a:spcPct val="90000"/>
              </a:lnSpc>
              <a:spcAft>
                <a:spcPts val="600"/>
              </a:spcAft>
              <a:buFont typeface="Arial" panose="020B0604020202020204" pitchFamily="34" charset="0"/>
              <a:buChar char="•"/>
            </a:pPr>
            <a:r>
              <a:rPr lang="en-US" sz="2200" dirty="0"/>
              <a:t>	living as God’s end time</a:t>
            </a:r>
          </a:p>
          <a:p>
            <a:pPr indent="-228600">
              <a:lnSpc>
                <a:spcPct val="90000"/>
              </a:lnSpc>
              <a:spcAft>
                <a:spcPts val="600"/>
              </a:spcAft>
              <a:buFont typeface="Arial" panose="020B0604020202020204" pitchFamily="34" charset="0"/>
              <a:buChar char="•"/>
            </a:pPr>
            <a:endParaRPr lang="en-US" sz="2200" dirty="0"/>
          </a:p>
        </p:txBody>
      </p:sp>
      <p:pic>
        <p:nvPicPr>
          <p:cNvPr id="2050" name="Picture 2" descr="Types of Bread- How to shop - Entrenosotros | Consum">
            <a:extLst>
              <a:ext uri="{FF2B5EF4-FFF2-40B4-BE49-F238E27FC236}">
                <a16:creationId xmlns:a16="http://schemas.microsoft.com/office/drawing/2014/main" id="{22149E97-8793-004D-A10E-AF10EE1D05A2}"/>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4875" r="28172"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9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9B4B56F-BCC9-4009-91E2-AE49F626B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Do's and don'ts of growing from seeds | WTOP">
            <a:extLst>
              <a:ext uri="{FF2B5EF4-FFF2-40B4-BE49-F238E27FC236}">
                <a16:creationId xmlns:a16="http://schemas.microsoft.com/office/drawing/2014/main" id="{B362849E-BA76-AD4F-AFD6-1F570801A9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01" r="1" b="1"/>
          <a:stretch/>
        </p:blipFill>
        <p:spPr bwMode="auto">
          <a:xfrm>
            <a:off x="6" y="3557522"/>
            <a:ext cx="6000749" cy="3300478"/>
          </a:xfrm>
          <a:custGeom>
            <a:avLst/>
            <a:gdLst/>
            <a:ahLst/>
            <a:cxnLst/>
            <a:rect l="l" t="t" r="r" b="b"/>
            <a:pathLst>
              <a:path w="6000749" h="3300478">
                <a:moveTo>
                  <a:pt x="0" y="0"/>
                </a:moveTo>
                <a:lnTo>
                  <a:pt x="72689" y="17405"/>
                </a:lnTo>
                <a:cubicBezTo>
                  <a:pt x="148479" y="30382"/>
                  <a:pt x="220740" y="46697"/>
                  <a:pt x="296224" y="60096"/>
                </a:cubicBezTo>
                <a:cubicBezTo>
                  <a:pt x="370204" y="73143"/>
                  <a:pt x="437718" y="89378"/>
                  <a:pt x="480347" y="125215"/>
                </a:cubicBezTo>
                <a:cubicBezTo>
                  <a:pt x="499354" y="141006"/>
                  <a:pt x="525380" y="157497"/>
                  <a:pt x="557941" y="163614"/>
                </a:cubicBezTo>
                <a:cubicBezTo>
                  <a:pt x="604343" y="172287"/>
                  <a:pt x="661151" y="169659"/>
                  <a:pt x="711163" y="175552"/>
                </a:cubicBezTo>
                <a:cubicBezTo>
                  <a:pt x="770061" y="182442"/>
                  <a:pt x="837586" y="186026"/>
                  <a:pt x="879547" y="204397"/>
                </a:cubicBezTo>
                <a:cubicBezTo>
                  <a:pt x="916853" y="220789"/>
                  <a:pt x="953852" y="232503"/>
                  <a:pt x="1001114" y="239543"/>
                </a:cubicBezTo>
                <a:cubicBezTo>
                  <a:pt x="1034229" y="244449"/>
                  <a:pt x="1060244" y="258297"/>
                  <a:pt x="1094193" y="261385"/>
                </a:cubicBezTo>
                <a:cubicBezTo>
                  <a:pt x="1138864" y="265585"/>
                  <a:pt x="1183576" y="267514"/>
                  <a:pt x="1223712" y="278215"/>
                </a:cubicBezTo>
                <a:cubicBezTo>
                  <a:pt x="1265353" y="289267"/>
                  <a:pt x="1311848" y="296040"/>
                  <a:pt x="1355116" y="305727"/>
                </a:cubicBezTo>
                <a:cubicBezTo>
                  <a:pt x="1378077" y="310948"/>
                  <a:pt x="1397486" y="319319"/>
                  <a:pt x="1419784" y="325013"/>
                </a:cubicBezTo>
                <a:cubicBezTo>
                  <a:pt x="1460606" y="335426"/>
                  <a:pt x="1502092" y="345368"/>
                  <a:pt x="1543855" y="354703"/>
                </a:cubicBezTo>
                <a:cubicBezTo>
                  <a:pt x="1585613" y="364041"/>
                  <a:pt x="1625936" y="376036"/>
                  <a:pt x="1671044" y="380741"/>
                </a:cubicBezTo>
                <a:cubicBezTo>
                  <a:pt x="1747929" y="388654"/>
                  <a:pt x="1830544" y="388195"/>
                  <a:pt x="1905503" y="397893"/>
                </a:cubicBezTo>
                <a:cubicBezTo>
                  <a:pt x="1981585" y="407807"/>
                  <a:pt x="2054121" y="423516"/>
                  <a:pt x="2122943" y="441264"/>
                </a:cubicBezTo>
                <a:cubicBezTo>
                  <a:pt x="2177383" y="455211"/>
                  <a:pt x="2228579" y="469433"/>
                  <a:pt x="2294750" y="471131"/>
                </a:cubicBezTo>
                <a:cubicBezTo>
                  <a:pt x="2331675" y="472095"/>
                  <a:pt x="2371411" y="480021"/>
                  <a:pt x="2395406" y="492458"/>
                </a:cubicBezTo>
                <a:cubicBezTo>
                  <a:pt x="2447356" y="519599"/>
                  <a:pt x="2511089" y="534865"/>
                  <a:pt x="2582173" y="545492"/>
                </a:cubicBezTo>
                <a:cubicBezTo>
                  <a:pt x="2677107" y="559893"/>
                  <a:pt x="2771049" y="575002"/>
                  <a:pt x="2866260" y="588796"/>
                </a:cubicBezTo>
                <a:cubicBezTo>
                  <a:pt x="2922428" y="597021"/>
                  <a:pt x="2978373" y="606221"/>
                  <a:pt x="3037154" y="609730"/>
                </a:cubicBezTo>
                <a:cubicBezTo>
                  <a:pt x="3157310" y="617134"/>
                  <a:pt x="3279823" y="620612"/>
                  <a:pt x="3400817" y="626198"/>
                </a:cubicBezTo>
                <a:cubicBezTo>
                  <a:pt x="3440399" y="627913"/>
                  <a:pt x="3478286" y="633081"/>
                  <a:pt x="3518453" y="633771"/>
                </a:cubicBezTo>
                <a:cubicBezTo>
                  <a:pt x="3561907" y="634557"/>
                  <a:pt x="3607885" y="630075"/>
                  <a:pt x="3651342" y="630861"/>
                </a:cubicBezTo>
                <a:cubicBezTo>
                  <a:pt x="3723632" y="632064"/>
                  <a:pt x="3794230" y="636720"/>
                  <a:pt x="3866543" y="638109"/>
                </a:cubicBezTo>
                <a:cubicBezTo>
                  <a:pt x="4006046" y="640675"/>
                  <a:pt x="4145773" y="642266"/>
                  <a:pt x="4285471" y="643671"/>
                </a:cubicBezTo>
                <a:cubicBezTo>
                  <a:pt x="4315374" y="643936"/>
                  <a:pt x="4347225" y="639959"/>
                  <a:pt x="4376825" y="640644"/>
                </a:cubicBezTo>
                <a:cubicBezTo>
                  <a:pt x="4455420" y="642648"/>
                  <a:pt x="4533819" y="645811"/>
                  <a:pt x="4611883" y="649214"/>
                </a:cubicBezTo>
                <a:cubicBezTo>
                  <a:pt x="4659172" y="651342"/>
                  <a:pt x="4705681" y="655657"/>
                  <a:pt x="4753273" y="657363"/>
                </a:cubicBezTo>
                <a:cubicBezTo>
                  <a:pt x="4791348" y="658728"/>
                  <a:pt x="4830282" y="658460"/>
                  <a:pt x="4869416" y="657032"/>
                </a:cubicBezTo>
                <a:cubicBezTo>
                  <a:pt x="4903113" y="655812"/>
                  <a:pt x="4937685" y="650501"/>
                  <a:pt x="4971133" y="650072"/>
                </a:cubicBezTo>
                <a:cubicBezTo>
                  <a:pt x="5061656" y="648862"/>
                  <a:pt x="5151315" y="649288"/>
                  <a:pt x="5241228" y="648921"/>
                </a:cubicBezTo>
                <a:cubicBezTo>
                  <a:pt x="5277251" y="648692"/>
                  <a:pt x="5313809" y="647064"/>
                  <a:pt x="5348948" y="648281"/>
                </a:cubicBezTo>
                <a:cubicBezTo>
                  <a:pt x="5442983" y="651292"/>
                  <a:pt x="5535908" y="656726"/>
                  <a:pt x="5630171" y="658761"/>
                </a:cubicBezTo>
                <a:cubicBezTo>
                  <a:pt x="5708354" y="660446"/>
                  <a:pt x="5788179" y="658309"/>
                  <a:pt x="5867227" y="658360"/>
                </a:cubicBezTo>
                <a:cubicBezTo>
                  <a:pt x="5900754" y="658487"/>
                  <a:pt x="5933144" y="660851"/>
                  <a:pt x="5966562" y="660236"/>
                </a:cubicBezTo>
                <a:lnTo>
                  <a:pt x="6000749" y="659419"/>
                </a:lnTo>
                <a:lnTo>
                  <a:pt x="6000749" y="3300478"/>
                </a:lnTo>
                <a:lnTo>
                  <a:pt x="0" y="3300478"/>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Science 101: Germination | Iowa Agriculture Literacy">
            <a:extLst>
              <a:ext uri="{FF2B5EF4-FFF2-40B4-BE49-F238E27FC236}">
                <a16:creationId xmlns:a16="http://schemas.microsoft.com/office/drawing/2014/main" id="{9FD7803F-4F8F-7645-95CF-C0026ABCD7EE}"/>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t="14861" b="482"/>
          <a:stretch/>
        </p:blipFill>
        <p:spPr bwMode="auto">
          <a:xfrm>
            <a:off x="6191245" y="3477464"/>
            <a:ext cx="6000750" cy="3380536"/>
          </a:xfrm>
          <a:custGeom>
            <a:avLst/>
            <a:gdLst/>
            <a:ahLst/>
            <a:cxnLst/>
            <a:rect l="l" t="t" r="r" b="b"/>
            <a:pathLst>
              <a:path w="6000750" h="3380536">
                <a:moveTo>
                  <a:pt x="6000750" y="0"/>
                </a:moveTo>
                <a:lnTo>
                  <a:pt x="6000750" y="3380536"/>
                </a:lnTo>
                <a:lnTo>
                  <a:pt x="0" y="3380536"/>
                </a:lnTo>
                <a:lnTo>
                  <a:pt x="0" y="734920"/>
                </a:lnTo>
                <a:lnTo>
                  <a:pt x="1093" y="734894"/>
                </a:lnTo>
                <a:cubicBezTo>
                  <a:pt x="43982" y="734250"/>
                  <a:pt x="86046" y="738067"/>
                  <a:pt x="129383" y="735472"/>
                </a:cubicBezTo>
                <a:cubicBezTo>
                  <a:pt x="232305" y="729284"/>
                  <a:pt x="335599" y="720589"/>
                  <a:pt x="438999" y="712634"/>
                </a:cubicBezTo>
                <a:cubicBezTo>
                  <a:pt x="545632" y="704405"/>
                  <a:pt x="651967" y="696598"/>
                  <a:pt x="758502" y="687629"/>
                </a:cubicBezTo>
                <a:cubicBezTo>
                  <a:pt x="816777" y="682526"/>
                  <a:pt x="875042" y="674778"/>
                  <a:pt x="933290" y="669489"/>
                </a:cubicBezTo>
                <a:cubicBezTo>
                  <a:pt x="984350" y="664848"/>
                  <a:pt x="1035368" y="662477"/>
                  <a:pt x="1086504" y="658393"/>
                </a:cubicBezTo>
                <a:cubicBezTo>
                  <a:pt x="1130780" y="654718"/>
                  <a:pt x="1175255" y="649883"/>
                  <a:pt x="1219532" y="646211"/>
                </a:cubicBezTo>
                <a:cubicBezTo>
                  <a:pt x="1290460" y="640432"/>
                  <a:pt x="1361111" y="635262"/>
                  <a:pt x="1431709" y="629721"/>
                </a:cubicBezTo>
                <a:cubicBezTo>
                  <a:pt x="1461215" y="627211"/>
                  <a:pt x="1492576" y="627456"/>
                  <a:pt x="1519665" y="620761"/>
                </a:cubicBezTo>
                <a:cubicBezTo>
                  <a:pt x="1587914" y="603847"/>
                  <a:pt x="1656385" y="596155"/>
                  <a:pt x="1725964" y="591136"/>
                </a:cubicBezTo>
                <a:cubicBezTo>
                  <a:pt x="1749760" y="589442"/>
                  <a:pt x="1775052" y="585455"/>
                  <a:pt x="1797448" y="579050"/>
                </a:cubicBezTo>
                <a:cubicBezTo>
                  <a:pt x="1843314" y="566085"/>
                  <a:pt x="1887378" y="550735"/>
                  <a:pt x="1932321" y="536393"/>
                </a:cubicBezTo>
                <a:cubicBezTo>
                  <a:pt x="1937187" y="534756"/>
                  <a:pt x="1943228" y="533703"/>
                  <a:pt x="1948501" y="532386"/>
                </a:cubicBezTo>
                <a:cubicBezTo>
                  <a:pt x="1978396" y="524909"/>
                  <a:pt x="2007929" y="517486"/>
                  <a:pt x="2037878" y="510381"/>
                </a:cubicBezTo>
                <a:cubicBezTo>
                  <a:pt x="2054084" y="506558"/>
                  <a:pt x="2070836" y="503979"/>
                  <a:pt x="2087074" y="500340"/>
                </a:cubicBezTo>
                <a:cubicBezTo>
                  <a:pt x="2149871" y="486094"/>
                  <a:pt x="2221077" y="484809"/>
                  <a:pt x="2272856" y="454575"/>
                </a:cubicBezTo>
                <a:cubicBezTo>
                  <a:pt x="2306493" y="435047"/>
                  <a:pt x="2341593" y="433439"/>
                  <a:pt x="2380102" y="430210"/>
                </a:cubicBezTo>
                <a:cubicBezTo>
                  <a:pt x="2409255" y="427750"/>
                  <a:pt x="2438805" y="422967"/>
                  <a:pt x="2468101" y="418977"/>
                </a:cubicBezTo>
                <a:cubicBezTo>
                  <a:pt x="2519583" y="412197"/>
                  <a:pt x="2571012" y="405050"/>
                  <a:pt x="2622546" y="398641"/>
                </a:cubicBezTo>
                <a:cubicBezTo>
                  <a:pt x="2639021" y="396667"/>
                  <a:pt x="2656456" y="398901"/>
                  <a:pt x="2672416" y="395869"/>
                </a:cubicBezTo>
                <a:cubicBezTo>
                  <a:pt x="2746162" y="381759"/>
                  <a:pt x="2819618" y="365613"/>
                  <a:pt x="2893417" y="351874"/>
                </a:cubicBezTo>
                <a:cubicBezTo>
                  <a:pt x="2935273" y="344015"/>
                  <a:pt x="2978970" y="341367"/>
                  <a:pt x="3020364" y="332819"/>
                </a:cubicBezTo>
                <a:cubicBezTo>
                  <a:pt x="3068129" y="322982"/>
                  <a:pt x="3114165" y="308673"/>
                  <a:pt x="3161340" y="297221"/>
                </a:cubicBezTo>
                <a:cubicBezTo>
                  <a:pt x="3174361" y="294043"/>
                  <a:pt x="3189234" y="293619"/>
                  <a:pt x="3203209" y="292002"/>
                </a:cubicBezTo>
                <a:cubicBezTo>
                  <a:pt x="3218968" y="290132"/>
                  <a:pt x="3234424" y="288682"/>
                  <a:pt x="3250157" y="286626"/>
                </a:cubicBezTo>
                <a:cubicBezTo>
                  <a:pt x="3298044" y="280172"/>
                  <a:pt x="3345797" y="272792"/>
                  <a:pt x="3393816" y="267263"/>
                </a:cubicBezTo>
                <a:cubicBezTo>
                  <a:pt x="3423190" y="263828"/>
                  <a:pt x="3454970" y="267035"/>
                  <a:pt x="3481707" y="260387"/>
                </a:cubicBezTo>
                <a:cubicBezTo>
                  <a:pt x="3536267" y="247128"/>
                  <a:pt x="3593313" y="251261"/>
                  <a:pt x="3647214" y="233375"/>
                </a:cubicBezTo>
                <a:cubicBezTo>
                  <a:pt x="3663930" y="227969"/>
                  <a:pt x="3688543" y="232010"/>
                  <a:pt x="3709301" y="229426"/>
                </a:cubicBezTo>
                <a:cubicBezTo>
                  <a:pt x="3761192" y="222966"/>
                  <a:pt x="3812924" y="215397"/>
                  <a:pt x="3864656" y="207827"/>
                </a:cubicBezTo>
                <a:cubicBezTo>
                  <a:pt x="3911037" y="201021"/>
                  <a:pt x="3959597" y="196736"/>
                  <a:pt x="4003477" y="185188"/>
                </a:cubicBezTo>
                <a:cubicBezTo>
                  <a:pt x="4049448" y="172966"/>
                  <a:pt x="4091674" y="167696"/>
                  <a:pt x="4137906" y="167519"/>
                </a:cubicBezTo>
                <a:cubicBezTo>
                  <a:pt x="4169570" y="167345"/>
                  <a:pt x="4202490" y="163215"/>
                  <a:pt x="4234799" y="159925"/>
                </a:cubicBezTo>
                <a:cubicBezTo>
                  <a:pt x="4269635" y="156466"/>
                  <a:pt x="4307277" y="147130"/>
                  <a:pt x="4339561" y="148755"/>
                </a:cubicBezTo>
                <a:cubicBezTo>
                  <a:pt x="4435674" y="153547"/>
                  <a:pt x="4532250" y="143733"/>
                  <a:pt x="4630056" y="129778"/>
                </a:cubicBezTo>
                <a:cubicBezTo>
                  <a:pt x="4647906" y="127231"/>
                  <a:pt x="4665742" y="122044"/>
                  <a:pt x="4682476" y="116824"/>
                </a:cubicBezTo>
                <a:cubicBezTo>
                  <a:pt x="4780053" y="85907"/>
                  <a:pt x="4880569" y="73077"/>
                  <a:pt x="4983755" y="68740"/>
                </a:cubicBezTo>
                <a:cubicBezTo>
                  <a:pt x="5005134" y="67956"/>
                  <a:pt x="5028744" y="64966"/>
                  <a:pt x="5049489" y="59740"/>
                </a:cubicBezTo>
                <a:cubicBezTo>
                  <a:pt x="5107823" y="44808"/>
                  <a:pt x="5163760" y="25875"/>
                  <a:pt x="5222715" y="12743"/>
                </a:cubicBezTo>
                <a:cubicBezTo>
                  <a:pt x="5320150" y="-8899"/>
                  <a:pt x="5409108" y="4464"/>
                  <a:pt x="5499654" y="8541"/>
                </a:cubicBezTo>
                <a:cubicBezTo>
                  <a:pt x="5585786" y="12301"/>
                  <a:pt x="5662247" y="37645"/>
                  <a:pt x="5760350" y="15528"/>
                </a:cubicBezTo>
                <a:cubicBezTo>
                  <a:pt x="5770235" y="13363"/>
                  <a:pt x="5782015" y="16781"/>
                  <a:pt x="5793267" y="16498"/>
                </a:cubicBezTo>
                <a:cubicBezTo>
                  <a:pt x="5824109" y="15685"/>
                  <a:pt x="5855057" y="15611"/>
                  <a:pt x="5885995" y="12898"/>
                </a:cubicBezTo>
                <a:cubicBezTo>
                  <a:pt x="5923792" y="9771"/>
                  <a:pt x="5961883" y="3581"/>
                  <a:pt x="5999626" y="83"/>
                </a:cubicBezTo>
                <a:close/>
              </a:path>
            </a:pathLst>
          </a:custGeom>
          <a:noFill/>
          <a:extLst>
            <a:ext uri="{909E8E84-426E-40DD-AFC4-6F175D3DCCD1}">
              <a14:hiddenFill xmlns:a14="http://schemas.microsoft.com/office/drawing/2010/main">
                <a:solidFill>
                  <a:srgbClr val="FFFFFF"/>
                </a:solidFill>
              </a14:hiddenFill>
            </a:ext>
          </a:extLst>
        </p:spPr>
      </p:pic>
      <p:grpSp>
        <p:nvGrpSpPr>
          <p:cNvPr id="193" name="Group 192">
            <a:extLst>
              <a:ext uri="{FF2B5EF4-FFF2-40B4-BE49-F238E27FC236}">
                <a16:creationId xmlns:a16="http://schemas.microsoft.com/office/drawing/2014/main" id="{770B9411-A26D-4F61-AA38-0B77CFF58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14035"/>
            <a:ext cx="12192000" cy="1203824"/>
            <a:chOff x="0" y="3014035"/>
            <a:chExt cx="12192000" cy="1203824"/>
          </a:xfrm>
        </p:grpSpPr>
        <p:sp>
          <p:nvSpPr>
            <p:cNvPr id="194" name="Freeform: Shape 193">
              <a:extLst>
                <a:ext uri="{FF2B5EF4-FFF2-40B4-BE49-F238E27FC236}">
                  <a16:creationId xmlns:a16="http://schemas.microsoft.com/office/drawing/2014/main" id="{50B2A89E-A97A-4FA1-9512-8C6F1C60F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14035"/>
              <a:ext cx="12192000" cy="1203824"/>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rgbClr val="FFFFFF"/>
            </a:solidFill>
            <a:ln>
              <a:noFill/>
            </a:ln>
            <a:effectLst>
              <a:outerShdw blurRad="381000" dist="1524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4" name="Freeform: Shape 194">
              <a:extLst>
                <a:ext uri="{FF2B5EF4-FFF2-40B4-BE49-F238E27FC236}">
                  <a16:creationId xmlns:a16="http://schemas.microsoft.com/office/drawing/2014/main" id="{2E89A7A5-0E38-41FA-99A1-057DFCDD6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14035"/>
              <a:ext cx="12192000" cy="1203824"/>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4">
            <a:extLst>
              <a:ext uri="{FF2B5EF4-FFF2-40B4-BE49-F238E27FC236}">
                <a16:creationId xmlns:a16="http://schemas.microsoft.com/office/drawing/2014/main" id="{76468ADA-2217-FF48-9E0C-21E0501B28F8}"/>
              </a:ext>
            </a:extLst>
          </p:cNvPr>
          <p:cNvSpPr>
            <a:spLocks noGrp="1"/>
          </p:cNvSpPr>
          <p:nvPr>
            <p:ph type="title"/>
          </p:nvPr>
        </p:nvSpPr>
        <p:spPr>
          <a:xfrm>
            <a:off x="838200" y="1038675"/>
            <a:ext cx="4391024" cy="2015487"/>
          </a:xfrm>
        </p:spPr>
        <p:txBody>
          <a:bodyPr vert="horz" lIns="91440" tIns="45720" rIns="91440" bIns="45720" rtlCol="0" anchor="t">
            <a:normAutofit/>
          </a:bodyPr>
          <a:lstStyle/>
          <a:p>
            <a:r>
              <a:rPr lang="en-US" sz="4000" kern="1200">
                <a:solidFill>
                  <a:schemeClr val="bg1"/>
                </a:solidFill>
                <a:latin typeface="+mj-lt"/>
                <a:ea typeface="+mj-ea"/>
                <a:cs typeface="+mj-cs"/>
              </a:rPr>
              <a:t>God’s Job Description: Mission Shalom</a:t>
            </a:r>
          </a:p>
        </p:txBody>
      </p:sp>
      <p:sp>
        <p:nvSpPr>
          <p:cNvPr id="6" name="Text Placeholder 5">
            <a:extLst>
              <a:ext uri="{FF2B5EF4-FFF2-40B4-BE49-F238E27FC236}">
                <a16:creationId xmlns:a16="http://schemas.microsoft.com/office/drawing/2014/main" id="{2A2EA839-21D4-184E-AE1D-C84B2B3C636D}"/>
              </a:ext>
            </a:extLst>
          </p:cNvPr>
          <p:cNvSpPr>
            <a:spLocks noGrp="1"/>
          </p:cNvSpPr>
          <p:nvPr>
            <p:ph sz="half" idx="2"/>
          </p:nvPr>
        </p:nvSpPr>
        <p:spPr>
          <a:xfrm>
            <a:off x="5664201" y="1134964"/>
            <a:ext cx="5692774" cy="1800000"/>
          </a:xfrm>
        </p:spPr>
        <p:txBody>
          <a:bodyPr vert="horz" lIns="91440" tIns="45720" rIns="91440" bIns="45720" rtlCol="0">
            <a:normAutofit/>
          </a:bodyPr>
          <a:lstStyle/>
          <a:p>
            <a:pPr marL="0"/>
            <a:r>
              <a:rPr lang="en-US" sz="2400">
                <a:solidFill>
                  <a:schemeClr val="bg1">
                    <a:alpha val="80000"/>
                  </a:schemeClr>
                </a:solidFill>
              </a:rPr>
              <a:t>Him: God’s exclusive role</a:t>
            </a:r>
          </a:p>
          <a:p>
            <a:pPr marL="0"/>
            <a:r>
              <a:rPr lang="en-US" sz="2400">
                <a:solidFill>
                  <a:schemeClr val="bg1">
                    <a:alpha val="80000"/>
                  </a:schemeClr>
                </a:solidFill>
              </a:rPr>
              <a:t>Us: Partnership with God</a:t>
            </a:r>
          </a:p>
        </p:txBody>
      </p:sp>
    </p:spTree>
    <p:extLst>
      <p:ext uri="{BB962C8B-B14F-4D97-AF65-F5344CB8AC3E}">
        <p14:creationId xmlns:p14="http://schemas.microsoft.com/office/powerpoint/2010/main" val="48257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56EEA-6AF2-1046-8945-36FE1CB5581A}"/>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Adventist Lens</a:t>
            </a:r>
          </a:p>
        </p:txBody>
      </p:sp>
      <p:pic>
        <p:nvPicPr>
          <p:cNvPr id="4098" name="Picture 2" descr="The Hows and Whys of Cinema versus Photography Lenses | B&amp;H Explora">
            <a:extLst>
              <a:ext uri="{FF2B5EF4-FFF2-40B4-BE49-F238E27FC236}">
                <a16:creationId xmlns:a16="http://schemas.microsoft.com/office/drawing/2014/main" id="{CFF5E444-4471-A643-A045-DA54376F6DC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6311" r="3548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263881-7FD6-ED42-BA26-02955265C4D3}"/>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en-US" sz="2200" dirty="0"/>
              <a:t>Great Controversy: </a:t>
            </a:r>
          </a:p>
          <a:p>
            <a:pPr lvl="1"/>
            <a:r>
              <a:rPr lang="en-US" sz="2200" dirty="0"/>
              <a:t>Character, </a:t>
            </a:r>
          </a:p>
          <a:p>
            <a:pPr lvl="1"/>
            <a:r>
              <a:rPr lang="en-US" sz="2200" dirty="0"/>
              <a:t>Law </a:t>
            </a:r>
          </a:p>
          <a:p>
            <a:pPr lvl="1"/>
            <a:r>
              <a:rPr lang="en-US" sz="2200" dirty="0"/>
              <a:t>Government of God</a:t>
            </a:r>
          </a:p>
          <a:p>
            <a:r>
              <a:rPr lang="en-US" sz="2200" dirty="0"/>
              <a:t>Identity rooted in our eschatology </a:t>
            </a:r>
          </a:p>
          <a:p>
            <a:r>
              <a:rPr lang="en-US" sz="2200" dirty="0"/>
              <a:t>Sabbath: contested loyalty</a:t>
            </a:r>
          </a:p>
          <a:p>
            <a:r>
              <a:rPr lang="en-US" sz="2200" dirty="0"/>
              <a:t>End time warning &amp; Hope</a:t>
            </a:r>
          </a:p>
        </p:txBody>
      </p:sp>
    </p:spTree>
    <p:extLst>
      <p:ext uri="{BB962C8B-B14F-4D97-AF65-F5344CB8AC3E}">
        <p14:creationId xmlns:p14="http://schemas.microsoft.com/office/powerpoint/2010/main" val="468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7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23779F-B87C-F24F-A88A-4855E8C24907}"/>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kern="1200">
                <a:solidFill>
                  <a:schemeClr val="tx1"/>
                </a:solidFill>
                <a:latin typeface="+mj-lt"/>
                <a:ea typeface="+mj-ea"/>
                <a:cs typeface="+mj-cs"/>
              </a:rPr>
              <a:t>Under Construction </a:t>
            </a:r>
          </a:p>
        </p:txBody>
      </p:sp>
      <p:sp>
        <p:nvSpPr>
          <p:cNvPr id="3" name="Content Placeholder 2">
            <a:extLst>
              <a:ext uri="{FF2B5EF4-FFF2-40B4-BE49-F238E27FC236}">
                <a16:creationId xmlns:a16="http://schemas.microsoft.com/office/drawing/2014/main" id="{03218AE0-B7EC-A94A-86DE-9750FDCB768E}"/>
              </a:ext>
            </a:extLst>
          </p:cNvPr>
          <p:cNvSpPr>
            <a:spLocks noGrp="1"/>
          </p:cNvSpPr>
          <p:nvPr>
            <p:ph sz="half" idx="1"/>
          </p:nvPr>
        </p:nvSpPr>
        <p:spPr>
          <a:xfrm>
            <a:off x="6657715" y="2990818"/>
            <a:ext cx="4195675" cy="2913872"/>
          </a:xfrm>
        </p:spPr>
        <p:txBody>
          <a:bodyPr vert="horz" lIns="91440" tIns="45720" rIns="91440" bIns="45720" rtlCol="0" anchor="t">
            <a:normAutofit/>
          </a:bodyPr>
          <a:lstStyle/>
          <a:p>
            <a:endParaRPr lang="en-US" sz="2000" dirty="0">
              <a:solidFill>
                <a:schemeClr val="tx1">
                  <a:alpha val="80000"/>
                </a:schemeClr>
              </a:solidFill>
            </a:endParaRPr>
          </a:p>
          <a:p>
            <a:r>
              <a:rPr lang="en-US" sz="2000" dirty="0">
                <a:solidFill>
                  <a:schemeClr val="tx1">
                    <a:alpha val="80000"/>
                  </a:schemeClr>
                </a:solidFill>
              </a:rPr>
              <a:t>12 Sessions: based on stories, and lessons learned</a:t>
            </a:r>
          </a:p>
          <a:p>
            <a:r>
              <a:rPr lang="en-US" sz="2000" dirty="0">
                <a:solidFill>
                  <a:schemeClr val="tx1">
                    <a:alpha val="80000"/>
                  </a:schemeClr>
                </a:solidFill>
              </a:rPr>
              <a:t>Guest speakers </a:t>
            </a:r>
          </a:p>
          <a:p>
            <a:r>
              <a:rPr lang="en-US" sz="2000" dirty="0">
                <a:solidFill>
                  <a:schemeClr val="tx1">
                    <a:alpha val="80000"/>
                  </a:schemeClr>
                </a:solidFill>
              </a:rPr>
              <a:t>Bring your building blocks</a:t>
            </a:r>
          </a:p>
          <a:p>
            <a:r>
              <a:rPr lang="en-US" sz="2000" dirty="0">
                <a:solidFill>
                  <a:schemeClr val="tx1">
                    <a:alpha val="80000"/>
                  </a:schemeClr>
                </a:solidFill>
              </a:rPr>
              <a:t>The roadmap is not the road, keep your heart open!</a:t>
            </a:r>
          </a:p>
          <a:p>
            <a:endParaRPr lang="en-US" sz="2000" dirty="0">
              <a:solidFill>
                <a:schemeClr val="tx1">
                  <a:alpha val="80000"/>
                </a:schemeClr>
              </a:solidFill>
            </a:endParaRPr>
          </a:p>
        </p:txBody>
      </p:sp>
      <p:sp>
        <p:nvSpPr>
          <p:cNvPr id="5127" name="Freeform: Shape 74">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Considerations for Overhauling Your IT Road Map for 2020">
            <a:extLst>
              <a:ext uri="{FF2B5EF4-FFF2-40B4-BE49-F238E27FC236}">
                <a16:creationId xmlns:a16="http://schemas.microsoft.com/office/drawing/2014/main" id="{42C1602E-54AA-524F-B831-2CB6C19F52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485" r="2215" b="3"/>
          <a:stretch/>
        </p:blipFill>
        <p:spPr bwMode="auto">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WisDOT warns drivers be extra careful driving these roads under construction">
            <a:extLst>
              <a:ext uri="{FF2B5EF4-FFF2-40B4-BE49-F238E27FC236}">
                <a16:creationId xmlns:a16="http://schemas.microsoft.com/office/drawing/2014/main" id="{5A40A541-A536-8947-9FBB-1035DFD17ABB}"/>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0026" r="17489" b="2"/>
          <a:stretch/>
        </p:blipFill>
        <p:spPr bwMode="auto">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8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8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8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cxnSp>
        <p:nvCxnSpPr>
          <p:cNvPr id="84" name="Straight Connector 8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929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1742</Words>
  <Application>Microsoft Macintosh PowerPoint</Application>
  <PresentationFormat>Widescreen</PresentationFormat>
  <Paragraphs>64</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Faithful Witness </vt:lpstr>
      <vt:lpstr>Zooming in: Messenger   Zooming out: Message</vt:lpstr>
      <vt:lpstr>Purpose of  Faithful Witness Series</vt:lpstr>
      <vt:lpstr>God’s Job Description: Mission Shalom</vt:lpstr>
      <vt:lpstr>Adventist Lens</vt:lpstr>
      <vt:lpstr>Under Construction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Faithful Witness </dc:title>
  <dc:creator>Gabriela Phillips</dc:creator>
  <cp:lastModifiedBy>Gabriela Phillips</cp:lastModifiedBy>
  <cp:revision>1</cp:revision>
  <dcterms:created xsi:type="dcterms:W3CDTF">2020-12-15T14:39:28Z</dcterms:created>
  <dcterms:modified xsi:type="dcterms:W3CDTF">2020-12-15T15:09:06Z</dcterms:modified>
</cp:coreProperties>
</file>